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4" r:id="rId10"/>
    <p:sldId id="274" r:id="rId11"/>
    <p:sldId id="279" r:id="rId12"/>
    <p:sldId id="265" r:id="rId13"/>
    <p:sldId id="266" r:id="rId14"/>
    <p:sldId id="277" r:id="rId15"/>
    <p:sldId id="270" r:id="rId16"/>
    <p:sldId id="271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4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thak Maheshwari" userId="12c84d29e5f84d89" providerId="LiveId" clId="{A3281E06-884A-4E2B-A3C9-8DAC9BAB56DE}"/>
    <pc:docChg chg="modSld">
      <pc:chgData name="Sarthak Maheshwari" userId="12c84d29e5f84d89" providerId="LiveId" clId="{A3281E06-884A-4E2B-A3C9-8DAC9BAB56DE}" dt="2026-02-28T10:51:35.224" v="25" actId="20577"/>
      <pc:docMkLst>
        <pc:docMk/>
      </pc:docMkLst>
      <pc:sldChg chg="modSp mod">
        <pc:chgData name="Sarthak Maheshwari" userId="12c84d29e5f84d89" providerId="LiveId" clId="{A3281E06-884A-4E2B-A3C9-8DAC9BAB56DE}" dt="2026-02-28T10:51:35.224" v="25" actId="20577"/>
        <pc:sldMkLst>
          <pc:docMk/>
          <pc:sldMk cId="0" sldId="258"/>
        </pc:sldMkLst>
        <pc:graphicFrameChg chg="modGraphic">
          <ac:chgData name="Sarthak Maheshwari" userId="12c84d29e5f84d89" providerId="LiveId" clId="{A3281E06-884A-4E2B-A3C9-8DAC9BAB56DE}" dt="2026-02-28T10:51:35.224" v="25" actId="20577"/>
          <ac:graphicFrameMkLst>
            <pc:docMk/>
            <pc:sldMk cId="0" sldId="258"/>
            <ac:graphicFrameMk id="101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78642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761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 admissions - 1</a:t>
            </a:r>
          </a:p>
        </p:txBody>
      </p:sp>
    </p:spTree>
    <p:extLst>
      <p:ext uri="{BB962C8B-B14F-4D97-AF65-F5344CB8AC3E}">
        <p14:creationId xmlns:p14="http://schemas.microsoft.com/office/powerpoint/2010/main" val="3310192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5665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35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08963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487679" y="1502012"/>
            <a:ext cx="11460482" cy="2387601"/>
          </a:xfrm>
          <a:prstGeom prst="rect">
            <a:avLst/>
          </a:prstGeom>
        </p:spPr>
        <p:txBody>
          <a:bodyPr/>
          <a:lstStyle/>
          <a:p>
            <a:pPr>
              <a:defRPr sz="54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WEEKLY MORBIDITY &amp; MORTALITY MEET</a:t>
            </a:r>
            <a:b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UNIT-1</a:t>
            </a:r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4917440" y="5497033"/>
            <a:ext cx="6823876" cy="9701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IN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FEB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2026 – 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 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New</a:t>
            </a:r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Admissions</a:t>
            </a:r>
          </a:p>
        </p:txBody>
      </p:sp>
      <p:graphicFrame>
        <p:nvGraphicFramePr>
          <p:cNvPr id="98" name="Content Placeholder 4"/>
          <p:cNvGraphicFramePr/>
          <p:nvPr>
            <p:extLst>
              <p:ext uri="{D42A27DB-BD31-4B8C-83A1-F6EECF244321}">
                <p14:modId xmlns:p14="http://schemas.microsoft.com/office/powerpoint/2010/main" val="3722285911"/>
              </p:ext>
            </p:extLst>
          </p:nvPr>
        </p:nvGraphicFramePr>
        <p:xfrm>
          <a:off x="1359077" y="1696720"/>
          <a:ext cx="9441004" cy="463854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472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0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81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Ward/ICU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 no. of Admissions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 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 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 3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PICU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NICU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PNC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8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4"/>
          <p:cNvSpPr txBox="1"/>
          <p:nvPr/>
        </p:nvSpPr>
        <p:spPr>
          <a:xfrm>
            <a:off x="2905869" y="657544"/>
            <a:ext cx="6395338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4400" b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Emergency Cases Outcome</a:t>
            </a:r>
          </a:p>
        </p:txBody>
      </p:sp>
      <p:graphicFrame>
        <p:nvGraphicFramePr>
          <p:cNvPr id="101" name="Table 6"/>
          <p:cNvGraphicFramePr/>
          <p:nvPr>
            <p:extLst>
              <p:ext uri="{D42A27DB-BD31-4B8C-83A1-F6EECF244321}">
                <p14:modId xmlns:p14="http://schemas.microsoft.com/office/powerpoint/2010/main" val="2481352766"/>
              </p:ext>
            </p:extLst>
          </p:nvPr>
        </p:nvGraphicFramePr>
        <p:xfrm>
          <a:off x="1031357" y="2010555"/>
          <a:ext cx="10140330" cy="408548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028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8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6801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8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Cases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Discharged on Oral Medication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Admitted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Admission Refused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4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 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17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10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4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 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4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Unit 3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4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8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10</a:t>
                      </a:r>
                      <a:endParaRPr sz="28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B154D-C948-2CB3-76E9-E6AF52241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4">
            <a:extLst>
              <a:ext uri="{FF2B5EF4-FFF2-40B4-BE49-F238E27FC236}">
                <a16:creationId xmlns:a16="http://schemas.microsoft.com/office/drawing/2014/main" id="{6BCF4D6D-31D4-0AE2-C759-82EB5961B1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3535069"/>
              </p:ext>
            </p:extLst>
          </p:nvPr>
        </p:nvGraphicFramePr>
        <p:xfrm>
          <a:off x="273765" y="652228"/>
          <a:ext cx="11487152" cy="399288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2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9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59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669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 No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Provisional 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Reason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37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Pulkit 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6y/M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Acute Viral Hepatitis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Attendants willing to be admitted to a public hospital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37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2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F/C Shahista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7 day/F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Neonatal Hyperbilirubinemia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Not willing to be admitted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2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Gaurav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2y/F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Febrile Seizure (1</a:t>
                      </a:r>
                      <a:r>
                        <a:rPr sz="2000" baseline="30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</a:t>
                      </a: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episode)</a:t>
                      </a:r>
                      <a:endParaRPr lang="en-US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Seizure aborted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Attendants willing to be admitted to a public hospital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2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</a:t>
                      </a:r>
                      <a:r>
                        <a:rPr lang="en-IN"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rti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5y/F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Acute viral hepatitis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Not willing to be admitted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566589240"/>
                  </a:ext>
                </a:extLst>
              </a:tr>
              <a:tr h="3582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5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Hamza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3yr/M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kumimoji="0" lang="en-US" sz="2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Acute Gastroenteritis with no dehydration</a:t>
                      </a:r>
                      <a:endParaRPr kumimoji="0" 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ptos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Not willing to be admitted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6014244"/>
                  </a:ext>
                </a:extLst>
              </a:tr>
              <a:tr h="3582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6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Areeba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2 yr/F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kumimoji="0" lang="en-US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Acute Gastroenteritis with no dehydration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Not willing to be admitted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610451938"/>
                  </a:ext>
                </a:extLst>
              </a:tr>
            </a:tbl>
          </a:graphicData>
        </a:graphic>
      </p:graphicFrame>
      <p:sp>
        <p:nvSpPr>
          <p:cNvPr id="104" name="TextBox 1">
            <a:extLst>
              <a:ext uri="{FF2B5EF4-FFF2-40B4-BE49-F238E27FC236}">
                <a16:creationId xmlns:a16="http://schemas.microsoft.com/office/drawing/2014/main" id="{8E8BA58D-1688-58BB-623C-F770A59C3A0C}"/>
              </a:ext>
            </a:extLst>
          </p:cNvPr>
          <p:cNvSpPr txBox="1"/>
          <p:nvPr/>
        </p:nvSpPr>
        <p:spPr>
          <a:xfrm>
            <a:off x="2146948" y="108151"/>
            <a:ext cx="808353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b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Admission Refused By Patients</a:t>
            </a:r>
          </a:p>
        </p:txBody>
      </p:sp>
      <p:graphicFrame>
        <p:nvGraphicFramePr>
          <p:cNvPr id="105" name="Table 2">
            <a:extLst>
              <a:ext uri="{FF2B5EF4-FFF2-40B4-BE49-F238E27FC236}">
                <a16:creationId xmlns:a16="http://schemas.microsoft.com/office/drawing/2014/main" id="{1813CEBF-5BF5-EA3B-19D9-67B76B0DAB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4986278"/>
              </p:ext>
            </p:extLst>
          </p:nvPr>
        </p:nvGraphicFramePr>
        <p:xfrm>
          <a:off x="2987183" y="6299651"/>
          <a:ext cx="5647782" cy="39624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45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1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9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</a:t>
                      </a:r>
                    </a:p>
                  </a:txBody>
                  <a:tcPr marL="45720" marR="4572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IN" sz="2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10</a:t>
                      </a:r>
                      <a:endParaRPr sz="200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061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4"/>
          <p:cNvGraphicFramePr/>
          <p:nvPr>
            <p:extLst>
              <p:ext uri="{D42A27DB-BD31-4B8C-83A1-F6EECF244321}">
                <p14:modId xmlns:p14="http://schemas.microsoft.com/office/powerpoint/2010/main" val="954550008"/>
              </p:ext>
            </p:extLst>
          </p:nvPr>
        </p:nvGraphicFramePr>
        <p:xfrm>
          <a:off x="273765" y="652228"/>
          <a:ext cx="11487152" cy="293261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2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9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59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669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 No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Provisional 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Reason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25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7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Ayush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6</a:t>
                      </a: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y/M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Enteric Fever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Not willing to be admitted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25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8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Riya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4y/F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Enteric fever 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Attendants willing to be admitted to a public hospital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161659037"/>
                  </a:ext>
                </a:extLst>
              </a:tr>
              <a:tr h="36337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9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Tasleema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1y/F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Acute Gastroenteritis with no dehydration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Attendants willing to be admitted to a public hospital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10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Ahil 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2y</a:t>
                      </a: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/</a:t>
                      </a: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Bronchopneumonia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Attendants willing to be admitted to a public hospital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4" name="TextBox 1"/>
          <p:cNvSpPr txBox="1"/>
          <p:nvPr/>
        </p:nvSpPr>
        <p:spPr>
          <a:xfrm>
            <a:off x="2146948" y="108151"/>
            <a:ext cx="808353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b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Admission Refused By Patients</a:t>
            </a:r>
          </a:p>
        </p:txBody>
      </p:sp>
      <p:graphicFrame>
        <p:nvGraphicFramePr>
          <p:cNvPr id="105" name="Table 2"/>
          <p:cNvGraphicFramePr/>
          <p:nvPr>
            <p:extLst>
              <p:ext uri="{D42A27DB-BD31-4B8C-83A1-F6EECF244321}">
                <p14:modId xmlns:p14="http://schemas.microsoft.com/office/powerpoint/2010/main" val="3282946840"/>
              </p:ext>
            </p:extLst>
          </p:nvPr>
        </p:nvGraphicFramePr>
        <p:xfrm>
          <a:off x="2987183" y="6299651"/>
          <a:ext cx="5647782" cy="39624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45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1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79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</a:t>
                      </a:r>
                    </a:p>
                  </a:txBody>
                  <a:tcPr marL="45720" marR="4572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IN" sz="2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10</a:t>
                      </a:r>
                      <a:endParaRPr sz="200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Content Placeholder 3"/>
          <p:cNvGraphicFramePr/>
          <p:nvPr>
            <p:extLst>
              <p:ext uri="{D42A27DB-BD31-4B8C-83A1-F6EECF244321}">
                <p14:modId xmlns:p14="http://schemas.microsoft.com/office/powerpoint/2010/main" val="1663641610"/>
              </p:ext>
            </p:extLst>
          </p:nvPr>
        </p:nvGraphicFramePr>
        <p:xfrm>
          <a:off x="386914" y="1015890"/>
          <a:ext cx="11362061" cy="504591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4961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42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 Emergency Days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defRPr sz="2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20/02/26</a:t>
                      </a: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02/</a:t>
                      </a: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6,24/02/26</a:t>
                      </a:r>
                      <a:r>
                        <a:rPr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82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New admissions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16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82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 discharges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10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DAMA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25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Abscond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Nil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82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Transfer in from PICU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82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Transfer out to PICU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82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Refer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Nil</a:t>
                      </a: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56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DOPR</a:t>
                      </a:r>
                    </a:p>
                  </a:txBody>
                  <a:tcPr marL="26514" marR="26514" marT="26514" marB="26514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26514" marR="26514" marT="26514" marB="26514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1"/>
          <p:cNvSpPr txBox="1">
            <a:spLocks noGrp="1"/>
          </p:cNvSpPr>
          <p:nvPr>
            <p:ph type="title"/>
          </p:nvPr>
        </p:nvSpPr>
        <p:spPr>
          <a:xfrm>
            <a:off x="838200" y="107882"/>
            <a:ext cx="10515600" cy="678874"/>
          </a:xfrm>
          <a:prstGeom prst="rect">
            <a:avLst/>
          </a:prstGeom>
        </p:spPr>
        <p:txBody>
          <a:bodyPr/>
          <a:lstStyle>
            <a:lvl1pPr algn="ctr">
              <a:defRPr sz="4000" b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 Profile</a:t>
            </a:r>
          </a:p>
        </p:txBody>
      </p:sp>
      <p:graphicFrame>
        <p:nvGraphicFramePr>
          <p:cNvPr id="112" name="Content Placeholder 3"/>
          <p:cNvGraphicFramePr/>
          <p:nvPr>
            <p:extLst>
              <p:ext uri="{D42A27DB-BD31-4B8C-83A1-F6EECF244321}">
                <p14:modId xmlns:p14="http://schemas.microsoft.com/office/powerpoint/2010/main" val="735827414"/>
              </p:ext>
            </p:extLst>
          </p:nvPr>
        </p:nvGraphicFramePr>
        <p:xfrm>
          <a:off x="39114" y="850703"/>
          <a:ext cx="12099721" cy="588949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424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2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4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0673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 of Patients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0-1 yr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1-5 yr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6-10 yr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11-18 yr</a:t>
                      </a: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4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Infections (Dengue ,Tuberculosis excluded)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66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Dengue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Tuberculosis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Diarrhoea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GI and Hepatobiliary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Respiratory 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CNS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Renal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Endocrine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Neonat</a:t>
                      </a: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e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Others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1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</a:t>
                      </a: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16</a:t>
                      </a:r>
                      <a:endParaRPr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</a:t>
                      </a:r>
                      <a:endParaRPr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8</a:t>
                      </a:r>
                      <a:endParaRPr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351" marR="62351" marT="62351" marB="62351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Table 1"/>
          <p:cNvGraphicFramePr/>
          <p:nvPr>
            <p:extLst>
              <p:ext uri="{D42A27DB-BD31-4B8C-83A1-F6EECF244321}">
                <p14:modId xmlns:p14="http://schemas.microsoft.com/office/powerpoint/2010/main" val="1705932675"/>
              </p:ext>
            </p:extLst>
          </p:nvPr>
        </p:nvGraphicFramePr>
        <p:xfrm>
          <a:off x="151279" y="683019"/>
          <a:ext cx="11931968" cy="358685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263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9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862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75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317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S.No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Age/Sex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Source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ICD Code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453">
                <a:tc>
                  <a:txBody>
                    <a:bodyPr/>
                    <a:lstStyle/>
                    <a:p>
                      <a:pPr algn="l">
                        <a:defRPr sz="2000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Infections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1. 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Kritika Jaiswal 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4 yr/ F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ER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Still Admitted 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Enteric Fever With Mild Anemia</a:t>
                      </a:r>
                      <a:endParaRPr lang="en-US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45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Shaad Ali 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yr/ M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day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Acute Viral Hepatitis A with Hypovitaminosis D</a:t>
                      </a:r>
                      <a:r>
                        <a:rPr lang="en-GB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. </a:t>
                      </a: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45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Mizva</a:t>
                      </a: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8yr/ F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Days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Enteric Fever With Mild Anaemia With Hypovitaminosis 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796109316"/>
                  </a:ext>
                </a:extLst>
              </a:tr>
              <a:tr h="72145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Anas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4yr/ M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Days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Acute Viral Illness With Hypovitaminosis D With Dental Caries.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667656318"/>
                  </a:ext>
                </a:extLst>
              </a:tr>
            </a:tbl>
          </a:graphicData>
        </a:graphic>
      </p:graphicFrame>
      <p:graphicFrame>
        <p:nvGraphicFramePr>
          <p:cNvPr id="115" name="Table 2"/>
          <p:cNvGraphicFramePr/>
          <p:nvPr>
            <p:extLst>
              <p:ext uri="{D42A27DB-BD31-4B8C-83A1-F6EECF244321}">
                <p14:modId xmlns:p14="http://schemas.microsoft.com/office/powerpoint/2010/main" val="2843467465"/>
              </p:ext>
            </p:extLst>
          </p:nvPr>
        </p:nvGraphicFramePr>
        <p:xfrm>
          <a:off x="2039832" y="5424518"/>
          <a:ext cx="8003207" cy="11887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584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061">
                <a:tc gridSpan="3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Duration of Stay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6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1- 3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4-7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More than 7 days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6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Table 3"/>
          <p:cNvGraphicFramePr/>
          <p:nvPr>
            <p:extLst>
              <p:ext uri="{D42A27DB-BD31-4B8C-83A1-F6EECF244321}">
                <p14:modId xmlns:p14="http://schemas.microsoft.com/office/powerpoint/2010/main" val="3709395375"/>
              </p:ext>
            </p:extLst>
          </p:nvPr>
        </p:nvGraphicFramePr>
        <p:xfrm>
          <a:off x="174929" y="0"/>
          <a:ext cx="12017071" cy="528358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472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9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88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686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65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5628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S.No</a:t>
                      </a:r>
                      <a:endParaRPr lang="en-IN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Age/Sex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Source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ICD Code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04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b="1" u="sng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Diarrhea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Hamza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 </a:t>
                      </a:r>
                      <a:r>
                        <a:rPr lang="en-IN"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mon</a:t>
                      </a: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/M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OPD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Dysentery with No Dehydration with Faulty Feeding</a:t>
                      </a: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08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IN"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shpreet</a:t>
                      </a: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Kaur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yr/F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days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Acute Gastroenteritis With No Dehydration With Hypovitaminosis D</a:t>
                      </a:r>
                      <a:endParaRPr lang="en-GB" sz="3200" b="0" i="0" u="none" strike="noStrike" cap="none" spc="0" baseline="0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ptos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A09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62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Shaad Ali 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yr/ M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day</a:t>
                      </a:r>
                    </a:p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(DAMA)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Dysentery with Moderate Anemia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A09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4278748884"/>
                  </a:ext>
                </a:extLst>
              </a:tr>
              <a:tr h="64562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Anvi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yr/ F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days </a:t>
                      </a:r>
                    </a:p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Acute Gastroenteritis With No Dehydration With Mild Anaemia. </a:t>
                      </a: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A09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6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Radhe Krishna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7yr/M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Days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Dysentrey</a:t>
                      </a: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 With Some Dehydration With Hypovitaminosis D </a:t>
                      </a: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A09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1" name="Table 4"/>
          <p:cNvGraphicFramePr/>
          <p:nvPr>
            <p:extLst>
              <p:ext uri="{D42A27DB-BD31-4B8C-83A1-F6EECF244321}">
                <p14:modId xmlns:p14="http://schemas.microsoft.com/office/powerpoint/2010/main" val="1385410654"/>
              </p:ext>
            </p:extLst>
          </p:nvPr>
        </p:nvGraphicFramePr>
        <p:xfrm>
          <a:off x="1690256" y="5588381"/>
          <a:ext cx="8667855" cy="11887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889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892">
                <a:tc gridSpan="3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 of stay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8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Less than 3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4-7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More than 7 days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5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D8778-EED1-86D4-1893-0948FDA99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Table 3">
            <a:extLst>
              <a:ext uri="{FF2B5EF4-FFF2-40B4-BE49-F238E27FC236}">
                <a16:creationId xmlns:a16="http://schemas.microsoft.com/office/drawing/2014/main" id="{827112D7-42F8-FB32-D6CE-00BCB7CBA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9265000"/>
              </p:ext>
            </p:extLst>
          </p:nvPr>
        </p:nvGraphicFramePr>
        <p:xfrm>
          <a:off x="127596" y="418956"/>
          <a:ext cx="11913020" cy="173632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484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9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9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015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4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832"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S.No</a:t>
                      </a:r>
                      <a:endParaRPr lang="en-IN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Age/Sex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Source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ICD Code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491">
                <a:tc>
                  <a:txBody>
                    <a:bodyPr/>
                    <a:lstStyle/>
                    <a:p>
                      <a:pPr algn="l">
                        <a:defRPr sz="2000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Renal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H</a:t>
                      </a:r>
                      <a:r>
                        <a:rPr lang="en-IN" sz="2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anzala</a:t>
                      </a:r>
                      <a:r>
                        <a:rPr lang="en-IN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 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2 yr/ M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OPD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Still Admitted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Nephrotic Syndrome- 1</a:t>
                      </a:r>
                      <a:r>
                        <a:rPr lang="en-US" sz="2000" b="0" i="0" u="none" strike="noStrike" cap="none" spc="0" baseline="3000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st</a:t>
                      </a: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 Episode With Hypovitaminosis D</a:t>
                      </a:r>
                      <a:endParaRPr lang="en-US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lang="en-US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1" name="Table 4">
            <a:extLst>
              <a:ext uri="{FF2B5EF4-FFF2-40B4-BE49-F238E27FC236}">
                <a16:creationId xmlns:a16="http://schemas.microsoft.com/office/drawing/2014/main" id="{E3257666-C210-9EF8-4053-7E8CF2A0D7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2579769"/>
              </p:ext>
            </p:extLst>
          </p:nvPr>
        </p:nvGraphicFramePr>
        <p:xfrm>
          <a:off x="1668206" y="5213055"/>
          <a:ext cx="8127999" cy="11887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97">
                <a:tc gridSpan="3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 of stay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Less than 3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4-7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More than 7 days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37447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19D7F-4FC3-D74A-ECB1-9BA79EFBE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Table 3">
            <a:extLst>
              <a:ext uri="{FF2B5EF4-FFF2-40B4-BE49-F238E27FC236}">
                <a16:creationId xmlns:a16="http://schemas.microsoft.com/office/drawing/2014/main" id="{C782BB63-FB69-6FB1-C76A-9C1E07153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635144"/>
              </p:ext>
            </p:extLst>
          </p:nvPr>
        </p:nvGraphicFramePr>
        <p:xfrm>
          <a:off x="127596" y="418956"/>
          <a:ext cx="11913020" cy="17806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484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9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9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015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4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832"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S.No</a:t>
                      </a:r>
                      <a:endParaRPr lang="en-IN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Age/Sex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Source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just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ICD Code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491">
                <a:tc>
                  <a:txBody>
                    <a:bodyPr/>
                    <a:lstStyle/>
                    <a:p>
                      <a:pPr algn="l">
                        <a:defRPr sz="2000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GI &amp; </a:t>
                      </a:r>
                      <a:r>
                        <a:rPr lang="en-US"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Hepatobilliary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1.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Sadhya Pandey </a:t>
                      </a:r>
                      <a:r>
                        <a:rPr lang="en-IN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ptos"/>
                        </a:rPr>
                        <a:t> 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6 yr/ F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ER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Still Admitted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Acute Pancreatitis With Sialadenitis With Hypovitaminosis 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lang="en-US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1" name="Table 4">
            <a:extLst>
              <a:ext uri="{FF2B5EF4-FFF2-40B4-BE49-F238E27FC236}">
                <a16:creationId xmlns:a16="http://schemas.microsoft.com/office/drawing/2014/main" id="{AFEF94CA-B745-D10C-AE71-EED9034E708A}"/>
              </a:ext>
            </a:extLst>
          </p:cNvPr>
          <p:cNvGraphicFramePr/>
          <p:nvPr/>
        </p:nvGraphicFramePr>
        <p:xfrm>
          <a:off x="1668206" y="5213055"/>
          <a:ext cx="8127999" cy="11887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97">
                <a:tc gridSpan="3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 of stay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Less than 3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4-7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More than 7 days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01116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>
            <a:spLocks noGrp="1"/>
          </p:cNvSpPr>
          <p:nvPr>
            <p:ph type="title"/>
          </p:nvPr>
        </p:nvSpPr>
        <p:spPr>
          <a:xfrm>
            <a:off x="787400" y="0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 Profile</a:t>
            </a:r>
          </a:p>
        </p:txBody>
      </p:sp>
      <p:graphicFrame>
        <p:nvGraphicFramePr>
          <p:cNvPr id="124" name="Content Placeholder 3"/>
          <p:cNvGraphicFramePr/>
          <p:nvPr>
            <p:extLst>
              <p:ext uri="{D42A27DB-BD31-4B8C-83A1-F6EECF244321}">
                <p14:modId xmlns:p14="http://schemas.microsoft.com/office/powerpoint/2010/main" val="1160315483"/>
              </p:ext>
            </p:extLst>
          </p:nvPr>
        </p:nvGraphicFramePr>
        <p:xfrm>
          <a:off x="1042934" y="1218379"/>
          <a:ext cx="9920177" cy="530434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6868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43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Disease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Cases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Upper Respiratory Tract Infection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Viral-triggered Wheeze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Bronchiolitis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Acute Laryngotracheobronchitis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Pneumonia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Bronchial Asthma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Acute Respiratory Distress Syndrome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Pneumothorax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43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TOTAL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Table 3"/>
          <p:cNvGraphicFramePr/>
          <p:nvPr>
            <p:extLst>
              <p:ext uri="{D42A27DB-BD31-4B8C-83A1-F6EECF244321}">
                <p14:modId xmlns:p14="http://schemas.microsoft.com/office/powerpoint/2010/main" val="1354668495"/>
              </p:ext>
            </p:extLst>
          </p:nvPr>
        </p:nvGraphicFramePr>
        <p:xfrm>
          <a:off x="74428" y="558308"/>
          <a:ext cx="11873020" cy="416674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593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2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65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8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4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55699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S.No</a:t>
                      </a:r>
                      <a:endParaRPr lang="en-IN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Age/Sex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Source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ICD Code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34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lang="en-IN" sz="2000" b="1" u="sng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Respiratory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Avyaan 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</a:t>
                      </a:r>
                      <a:r>
                        <a:rPr lang="en-IN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</a:t>
                      </a: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Days 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GB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Moderate Acute Bronchiolitis with Mild Anaemia 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J21.9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34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endParaRPr lang="en-IN" sz="2000" b="1" u="sng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Jashika 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</a:t>
                      </a:r>
                      <a:r>
                        <a:rPr lang="en-US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</a:t>
                      </a: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F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PICU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Still Admitted 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GB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Bronchopneumonia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J18.0</a:t>
                      </a:r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034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endParaRPr lang="en-IN" sz="2000" b="1" u="sng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</a:t>
                      </a: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.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Almeer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2yr/ 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OPD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Still Admitted 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Bronchopneumonia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J18.9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902400835"/>
                  </a:ext>
                </a:extLst>
              </a:tr>
            </a:tbl>
          </a:graphicData>
        </a:graphic>
      </p:graphicFrame>
      <p:graphicFrame>
        <p:nvGraphicFramePr>
          <p:cNvPr id="127" name="Table 2"/>
          <p:cNvGraphicFramePr/>
          <p:nvPr>
            <p:extLst>
              <p:ext uri="{D42A27DB-BD31-4B8C-83A1-F6EECF244321}">
                <p14:modId xmlns:p14="http://schemas.microsoft.com/office/powerpoint/2010/main" val="3877661263"/>
              </p:ext>
            </p:extLst>
          </p:nvPr>
        </p:nvGraphicFramePr>
        <p:xfrm>
          <a:off x="1950720" y="5524319"/>
          <a:ext cx="8127999" cy="11887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 of Stay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0-3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4-7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More than 7 Days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B113F-02FE-E97F-4D85-31FFF3A21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Table 3">
            <a:extLst>
              <a:ext uri="{FF2B5EF4-FFF2-40B4-BE49-F238E27FC236}">
                <a16:creationId xmlns:a16="http://schemas.microsoft.com/office/drawing/2014/main" id="{EF04E0FE-BB5C-0C73-EAFE-EE003E05E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3354994"/>
              </p:ext>
            </p:extLst>
          </p:nvPr>
        </p:nvGraphicFramePr>
        <p:xfrm>
          <a:off x="74428" y="558308"/>
          <a:ext cx="11873020" cy="30963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593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2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65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8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4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55699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System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S.No</a:t>
                      </a:r>
                      <a:endParaRPr lang="en-IN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Name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Age/Sex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Source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Diagnosis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ICD Code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34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lang="en-IN" sz="2000" b="1" u="sng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Respiratory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</a:t>
                      </a:r>
                      <a:r>
                        <a:rPr lang="en-IN" sz="2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shaan</a:t>
                      </a:r>
                      <a:r>
                        <a:rPr lang="en-IN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 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yr/M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Days 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Acute Tonsillopharyngitis With Hypovitaminosis 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34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endParaRPr lang="en-IN" sz="2000" b="1" u="sng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Vedant 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 </a:t>
                      </a:r>
                      <a:r>
                        <a:rPr lang="en-IN" sz="20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</a:t>
                      </a:r>
                      <a:r>
                        <a:rPr lang="en-IN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/ M</a:t>
                      </a:r>
                      <a:endParaRPr lang="en-IN" sz="2000" b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OPD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Shifted to PICU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0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Severe Acute Bronchiolitis With Moderate Anemia With Hypovitaminosis D</a:t>
                      </a: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J18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7" name="Table 2">
            <a:extLst>
              <a:ext uri="{FF2B5EF4-FFF2-40B4-BE49-F238E27FC236}">
                <a16:creationId xmlns:a16="http://schemas.microsoft.com/office/drawing/2014/main" id="{F075707D-6C56-FDA0-326F-C070F93EAD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8780837"/>
              </p:ext>
            </p:extLst>
          </p:nvPr>
        </p:nvGraphicFramePr>
        <p:xfrm>
          <a:off x="1950720" y="5524319"/>
          <a:ext cx="8127999" cy="11887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Duration of Stay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0-3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4-7 Days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More than 7 Days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32900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>
            <a:spLocks noGrp="1"/>
          </p:cNvSpPr>
          <p:nvPr>
            <p:ph type="title"/>
          </p:nvPr>
        </p:nvSpPr>
        <p:spPr>
          <a:xfrm>
            <a:off x="785037" y="233915"/>
            <a:ext cx="10515601" cy="9251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 b="1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en-IN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Nutritional Profile</a:t>
            </a:r>
            <a:endParaRPr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9" name="Content Placeholder 3"/>
          <p:cNvGraphicFramePr/>
          <p:nvPr>
            <p:extLst>
              <p:ext uri="{D42A27DB-BD31-4B8C-83A1-F6EECF244321}">
                <p14:modId xmlns:p14="http://schemas.microsoft.com/office/powerpoint/2010/main" val="2045561925"/>
              </p:ext>
            </p:extLst>
          </p:nvPr>
        </p:nvGraphicFramePr>
        <p:xfrm>
          <a:off x="951156" y="1226724"/>
          <a:ext cx="9649692" cy="528932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824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 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FFFFFF"/>
                      </a:solidFill>
                    </a:lnL>
                    <a:lnR w="28575">
                      <a:solidFill>
                        <a:srgbClr val="FFFFFF"/>
                      </a:solidFill>
                    </a:lnR>
                    <a:lnT w="28575">
                      <a:solidFill>
                        <a:srgbClr val="FFFFFF"/>
                      </a:solidFill>
                    </a:lnT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No. of Patients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FFFFFF"/>
                      </a:solidFill>
                    </a:lnL>
                    <a:lnR w="28575">
                      <a:solidFill>
                        <a:srgbClr val="FFFFFF"/>
                      </a:solidFill>
                    </a:lnR>
                    <a:lnT w="28575">
                      <a:solidFill>
                        <a:srgbClr val="FFFFFF"/>
                      </a:solidFill>
                    </a:lnT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Nutritional Growth Retardation</a:t>
                      </a: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Severe Acute Malnutrition</a:t>
                      </a:r>
                    </a:p>
                  </a:txBody>
                  <a:tcPr marL="45720" marR="45720" horzOverflow="overflow">
                    <a:solidFill>
                      <a:srgbClr val="E7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E7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Moderate Acute Malnutrition</a:t>
                      </a: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Thinness</a:t>
                      </a: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Obesity</a:t>
                      </a: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Failure to Thrive</a:t>
                      </a: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85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Vitamin-D Deficiency</a:t>
                      </a:r>
                    </a:p>
                  </a:txBody>
                  <a:tcPr marL="45720" marR="45720" horzOverflow="overflow">
                    <a:solidFill>
                      <a:srgbClr val="E7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E7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17282">
                <a:tc>
                  <a:txBody>
                    <a:bodyPr/>
                    <a:lstStyle/>
                    <a:p>
                      <a:pPr algn="l">
                        <a:defRPr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Anemia:</a:t>
                      </a:r>
                    </a:p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•Mild</a:t>
                      </a:r>
                    </a:p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•Moderate</a:t>
                      </a:r>
                    </a:p>
                    <a:p>
                      <a:pPr algn="l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•Severe</a:t>
                      </a: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algn="ctr">
                        <a:def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lang="en-I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horzOverflow="overflow">
                    <a:solidFill>
                      <a:srgbClr val="CCD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>
            <a:spLocks noGrp="1"/>
          </p:cNvSpPr>
          <p:nvPr>
            <p:ph type="title"/>
          </p:nvPr>
        </p:nvSpPr>
        <p:spPr>
          <a:xfrm>
            <a:off x="603307" y="2588207"/>
            <a:ext cx="10515601" cy="1325564"/>
          </a:xfrm>
          <a:prstGeom prst="rect">
            <a:avLst/>
          </a:prstGeom>
        </p:spPr>
        <p:txBody>
          <a:bodyPr/>
          <a:lstStyle>
            <a:lvl1pPr algn="ctr">
              <a:defRPr sz="72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Thank You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870</Words>
  <Application>Microsoft Office PowerPoint</Application>
  <PresentationFormat>Widescreen</PresentationFormat>
  <Paragraphs>392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Office Theme</vt:lpstr>
      <vt:lpstr>WEEKLY MORBIDITY &amp; MORTALITY MEET UNIT-1</vt:lpstr>
      <vt:lpstr>Total New Admissions</vt:lpstr>
      <vt:lpstr>PowerPoint Presentation</vt:lpstr>
      <vt:lpstr>PowerPoint Presentation</vt:lpstr>
      <vt:lpstr>PowerPoint Presentation</vt:lpstr>
      <vt:lpstr>PowerPoint Presentation</vt:lpstr>
      <vt:lpstr>Patient Profile</vt:lpstr>
      <vt:lpstr>PowerPoint Presentation</vt:lpstr>
      <vt:lpstr>PowerPoint Presentation</vt:lpstr>
      <vt:lpstr>PowerPoint Presentation</vt:lpstr>
      <vt:lpstr>PowerPoint Presentation</vt:lpstr>
      <vt:lpstr>Respiratory Profile</vt:lpstr>
      <vt:lpstr>PowerPoint Presentation</vt:lpstr>
      <vt:lpstr>PowerPoint Presentation</vt:lpstr>
      <vt:lpstr>Nutritional Profile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MORBIDITY &amp; MORTALITY MEET UNIT-1</dc:title>
  <dc:creator>Shaheen</dc:creator>
  <cp:lastModifiedBy>Sarthak Maheshwari</cp:lastModifiedBy>
  <cp:revision>43</cp:revision>
  <dcterms:modified xsi:type="dcterms:W3CDTF">2026-02-28T10:51:38Z</dcterms:modified>
</cp:coreProperties>
</file>